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8"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829"/>
    <a:srgbClr val="294874"/>
    <a:srgbClr val="72006D"/>
    <a:srgbClr val="00D200"/>
    <a:srgbClr val="0864B1"/>
    <a:srgbClr val="87888A"/>
    <a:srgbClr val="EC611A"/>
    <a:srgbClr val="EC5F15"/>
    <a:srgbClr val="FF6717"/>
    <a:srgbClr val="329B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343" autoAdjust="0"/>
  </p:normalViewPr>
  <p:slideViewPr>
    <p:cSldViewPr snapToGrid="0">
      <p:cViewPr varScale="1">
        <p:scale>
          <a:sx n="77" d="100"/>
          <a:sy n="77" d="100"/>
        </p:scale>
        <p:origin x="310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12F7D-5684-4DFE-B0E7-B4D8BF5B3CDD}" type="datetimeFigureOut">
              <a:rPr lang="fr-FR" smtClean="0"/>
              <a:t>07/11/2023</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7F523-8639-4EB9-A6A1-8BBEC3056D54}" type="slidenum">
              <a:rPr lang="fr-FR" smtClean="0"/>
              <a:t>‹N°›</a:t>
            </a:fld>
            <a:endParaRPr lang="fr-FR"/>
          </a:p>
        </p:txBody>
      </p:sp>
    </p:spTree>
    <p:extLst>
      <p:ext uri="{BB962C8B-B14F-4D97-AF65-F5344CB8AC3E}">
        <p14:creationId xmlns:p14="http://schemas.microsoft.com/office/powerpoint/2010/main" val="4157676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27F523-8639-4EB9-A6A1-8BBEC3056D54}" type="slidenum">
              <a:rPr lang="fr-FR" smtClean="0"/>
              <a:t>1</a:t>
            </a:fld>
            <a:endParaRPr lang="fr-FR"/>
          </a:p>
        </p:txBody>
      </p:sp>
    </p:spTree>
    <p:extLst>
      <p:ext uri="{BB962C8B-B14F-4D97-AF65-F5344CB8AC3E}">
        <p14:creationId xmlns:p14="http://schemas.microsoft.com/office/powerpoint/2010/main" val="392349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BDEA4BD-C450-4DF5-95C5-2B8B70BBD7A3}"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32B0AB-ADBD-49E4-A682-06EBDEBD76B8}" type="slidenum">
              <a:rPr lang="fr-FR" smtClean="0"/>
              <a:t>‹N°›</a:t>
            </a:fld>
            <a:endParaRPr lang="fr-FR"/>
          </a:p>
        </p:txBody>
      </p:sp>
    </p:spTree>
    <p:extLst>
      <p:ext uri="{BB962C8B-B14F-4D97-AF65-F5344CB8AC3E}">
        <p14:creationId xmlns:p14="http://schemas.microsoft.com/office/powerpoint/2010/main" val="308791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BDEA4BD-C450-4DF5-95C5-2B8B70BBD7A3}"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32B0AB-ADBD-49E4-A682-06EBDEBD76B8}" type="slidenum">
              <a:rPr lang="fr-FR" smtClean="0"/>
              <a:t>‹N°›</a:t>
            </a:fld>
            <a:endParaRPr lang="fr-FR"/>
          </a:p>
        </p:txBody>
      </p:sp>
    </p:spTree>
    <p:extLst>
      <p:ext uri="{BB962C8B-B14F-4D97-AF65-F5344CB8AC3E}">
        <p14:creationId xmlns:p14="http://schemas.microsoft.com/office/powerpoint/2010/main" val="427747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BDEA4BD-C450-4DF5-95C5-2B8B70BBD7A3}"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32B0AB-ADBD-49E4-A682-06EBDEBD76B8}" type="slidenum">
              <a:rPr lang="fr-FR" smtClean="0"/>
              <a:t>‹N°›</a:t>
            </a:fld>
            <a:endParaRPr lang="fr-FR"/>
          </a:p>
        </p:txBody>
      </p:sp>
    </p:spTree>
    <p:extLst>
      <p:ext uri="{BB962C8B-B14F-4D97-AF65-F5344CB8AC3E}">
        <p14:creationId xmlns:p14="http://schemas.microsoft.com/office/powerpoint/2010/main" val="427422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BDEA4BD-C450-4DF5-95C5-2B8B70BBD7A3}"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32B0AB-ADBD-49E4-A682-06EBDEBD76B8}" type="slidenum">
              <a:rPr lang="fr-FR" smtClean="0"/>
              <a:t>‹N°›</a:t>
            </a:fld>
            <a:endParaRPr lang="fr-FR"/>
          </a:p>
        </p:txBody>
      </p:sp>
    </p:spTree>
    <p:extLst>
      <p:ext uri="{BB962C8B-B14F-4D97-AF65-F5344CB8AC3E}">
        <p14:creationId xmlns:p14="http://schemas.microsoft.com/office/powerpoint/2010/main" val="123364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BDEA4BD-C450-4DF5-95C5-2B8B70BBD7A3}" type="datetimeFigureOut">
              <a:rPr lang="fr-FR" smtClean="0"/>
              <a:t>07/11/2023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32B0AB-ADBD-49E4-A682-06EBDEBD76B8}" type="slidenum">
              <a:rPr lang="fr-FR" smtClean="0"/>
              <a:t>‹N°›</a:t>
            </a:fld>
            <a:endParaRPr lang="fr-FR"/>
          </a:p>
        </p:txBody>
      </p:sp>
    </p:spTree>
    <p:extLst>
      <p:ext uri="{BB962C8B-B14F-4D97-AF65-F5344CB8AC3E}">
        <p14:creationId xmlns:p14="http://schemas.microsoft.com/office/powerpoint/2010/main" val="2187171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BDEA4BD-C450-4DF5-95C5-2B8B70BBD7A3}" type="datetimeFigureOut">
              <a:rPr lang="fr-FR" smtClean="0"/>
              <a:t>07/11/2023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32B0AB-ADBD-49E4-A682-06EBDEBD76B8}" type="slidenum">
              <a:rPr lang="fr-FR" smtClean="0"/>
              <a:t>‹N°›</a:t>
            </a:fld>
            <a:endParaRPr lang="fr-FR"/>
          </a:p>
        </p:txBody>
      </p:sp>
    </p:spTree>
    <p:extLst>
      <p:ext uri="{BB962C8B-B14F-4D97-AF65-F5344CB8AC3E}">
        <p14:creationId xmlns:p14="http://schemas.microsoft.com/office/powerpoint/2010/main" val="256751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BDEA4BD-C450-4DF5-95C5-2B8B70BBD7A3}" type="datetimeFigureOut">
              <a:rPr lang="fr-FR" smtClean="0"/>
              <a:t>07/11/2023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032B0AB-ADBD-49E4-A682-06EBDEBD76B8}" type="slidenum">
              <a:rPr lang="fr-FR" smtClean="0"/>
              <a:t>‹N°›</a:t>
            </a:fld>
            <a:endParaRPr lang="fr-FR"/>
          </a:p>
        </p:txBody>
      </p:sp>
    </p:spTree>
    <p:extLst>
      <p:ext uri="{BB962C8B-B14F-4D97-AF65-F5344CB8AC3E}">
        <p14:creationId xmlns:p14="http://schemas.microsoft.com/office/powerpoint/2010/main" val="2359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BDEA4BD-C450-4DF5-95C5-2B8B70BBD7A3}" type="datetimeFigureOut">
              <a:rPr lang="fr-FR" smtClean="0"/>
              <a:t>07/11/2023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032B0AB-ADBD-49E4-A682-06EBDEBD76B8}" type="slidenum">
              <a:rPr lang="fr-FR" smtClean="0"/>
              <a:t>‹N°›</a:t>
            </a:fld>
            <a:endParaRPr lang="fr-FR"/>
          </a:p>
        </p:txBody>
      </p:sp>
    </p:spTree>
    <p:extLst>
      <p:ext uri="{BB962C8B-B14F-4D97-AF65-F5344CB8AC3E}">
        <p14:creationId xmlns:p14="http://schemas.microsoft.com/office/powerpoint/2010/main" val="205389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EA4BD-C450-4DF5-95C5-2B8B70BBD7A3}" type="datetimeFigureOut">
              <a:rPr lang="fr-FR" smtClean="0"/>
              <a:t>07/11/2023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032B0AB-ADBD-49E4-A682-06EBDEBD76B8}" type="slidenum">
              <a:rPr lang="fr-FR" smtClean="0"/>
              <a:t>‹N°›</a:t>
            </a:fld>
            <a:endParaRPr lang="fr-FR"/>
          </a:p>
        </p:txBody>
      </p:sp>
    </p:spTree>
    <p:extLst>
      <p:ext uri="{BB962C8B-B14F-4D97-AF65-F5344CB8AC3E}">
        <p14:creationId xmlns:p14="http://schemas.microsoft.com/office/powerpoint/2010/main" val="390880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8BDEA4BD-C450-4DF5-95C5-2B8B70BBD7A3}" type="datetimeFigureOut">
              <a:rPr lang="fr-FR" smtClean="0"/>
              <a:t>07/11/2023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32B0AB-ADBD-49E4-A682-06EBDEBD76B8}" type="slidenum">
              <a:rPr lang="fr-FR" smtClean="0"/>
              <a:t>‹N°›</a:t>
            </a:fld>
            <a:endParaRPr lang="fr-FR"/>
          </a:p>
        </p:txBody>
      </p:sp>
    </p:spTree>
    <p:extLst>
      <p:ext uri="{BB962C8B-B14F-4D97-AF65-F5344CB8AC3E}">
        <p14:creationId xmlns:p14="http://schemas.microsoft.com/office/powerpoint/2010/main" val="61055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8BDEA4BD-C450-4DF5-95C5-2B8B70BBD7A3}" type="datetimeFigureOut">
              <a:rPr lang="fr-FR" smtClean="0"/>
              <a:t>07/11/2023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32B0AB-ADBD-49E4-A682-06EBDEBD76B8}" type="slidenum">
              <a:rPr lang="fr-FR" smtClean="0"/>
              <a:t>‹N°›</a:t>
            </a:fld>
            <a:endParaRPr lang="fr-FR"/>
          </a:p>
        </p:txBody>
      </p:sp>
    </p:spTree>
    <p:extLst>
      <p:ext uri="{BB962C8B-B14F-4D97-AF65-F5344CB8AC3E}">
        <p14:creationId xmlns:p14="http://schemas.microsoft.com/office/powerpoint/2010/main" val="59713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BDEA4BD-C450-4DF5-95C5-2B8B70BBD7A3}" type="datetimeFigureOut">
              <a:rPr lang="fr-FR" smtClean="0"/>
              <a:t>07/11/2023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032B0AB-ADBD-49E4-A682-06EBDEBD76B8}" type="slidenum">
              <a:rPr lang="fr-FR" smtClean="0"/>
              <a:t>‹N°›</a:t>
            </a:fld>
            <a:endParaRPr lang="fr-FR"/>
          </a:p>
        </p:txBody>
      </p:sp>
    </p:spTree>
    <p:extLst>
      <p:ext uri="{BB962C8B-B14F-4D97-AF65-F5344CB8AC3E}">
        <p14:creationId xmlns:p14="http://schemas.microsoft.com/office/powerpoint/2010/main" val="1556758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2.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cid:image001.png@01D94156.315E8050"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24" Type="http://schemas.openxmlformats.org/officeDocument/2006/relationships/image" Target="../media/image21.svg"/><Relationship Id="rId5" Type="http://schemas.openxmlformats.org/officeDocument/2006/relationships/image" Target="../media/image3.svg"/><Relationship Id="rId15" Type="http://schemas.openxmlformats.org/officeDocument/2006/relationships/image" Target="../media/image13.png"/><Relationship Id="rId23" Type="http://schemas.openxmlformats.org/officeDocument/2006/relationships/image" Target="../media/image20.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jpg"/><Relationship Id="rId2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67B516-6784-43D5-B722-3F7286B5FE41}"/>
              </a:ext>
            </a:extLst>
          </p:cNvPr>
          <p:cNvSpPr/>
          <p:nvPr/>
        </p:nvSpPr>
        <p:spPr>
          <a:xfrm>
            <a:off x="0" y="0"/>
            <a:ext cx="6858000" cy="1104900"/>
          </a:xfrm>
          <a:prstGeom prst="rect">
            <a:avLst/>
          </a:prstGeom>
          <a:solidFill>
            <a:srgbClr val="36A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9AA5BE49-47DB-4E2C-BF06-4834B0011277}"/>
              </a:ext>
            </a:extLst>
          </p:cNvPr>
          <p:cNvSpPr/>
          <p:nvPr/>
        </p:nvSpPr>
        <p:spPr>
          <a:xfrm>
            <a:off x="0" y="1093449"/>
            <a:ext cx="6858000" cy="571500"/>
          </a:xfrm>
          <a:prstGeom prst="rect">
            <a:avLst/>
          </a:prstGeom>
          <a:solidFill>
            <a:srgbClr val="32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D4FF3FA4-5FB7-4D42-8457-B86D202D7E1F}"/>
              </a:ext>
            </a:extLst>
          </p:cNvPr>
          <p:cNvSpPr/>
          <p:nvPr/>
        </p:nvSpPr>
        <p:spPr>
          <a:xfrm>
            <a:off x="0" y="9130996"/>
            <a:ext cx="6858000" cy="228904"/>
          </a:xfrm>
          <a:prstGeom prst="rect">
            <a:avLst/>
          </a:prstGeom>
          <a:solidFill>
            <a:srgbClr val="EC5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BE4648B3-E6BE-493B-9902-042BD00535A9}"/>
              </a:ext>
            </a:extLst>
          </p:cNvPr>
          <p:cNvSpPr/>
          <p:nvPr/>
        </p:nvSpPr>
        <p:spPr>
          <a:xfrm>
            <a:off x="0" y="9252556"/>
            <a:ext cx="6858000" cy="653443"/>
          </a:xfrm>
          <a:prstGeom prst="rect">
            <a:avLst/>
          </a:prstGeom>
          <a:solidFill>
            <a:srgbClr val="FF6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5" name="Image 14">
            <a:extLst>
              <a:ext uri="{FF2B5EF4-FFF2-40B4-BE49-F238E27FC236}">
                <a16:creationId xmlns:a16="http://schemas.microsoft.com/office/drawing/2014/main" id="{2CE4568A-9D9B-4373-A03E-94DE7CE07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496" y="143691"/>
            <a:ext cx="1981195" cy="817519"/>
          </a:xfrm>
          <a:prstGeom prst="rect">
            <a:avLst/>
          </a:prstGeom>
        </p:spPr>
      </p:pic>
      <p:sp>
        <p:nvSpPr>
          <p:cNvPr id="19" name="ZoneTexte 18">
            <a:extLst>
              <a:ext uri="{FF2B5EF4-FFF2-40B4-BE49-F238E27FC236}">
                <a16:creationId xmlns:a16="http://schemas.microsoft.com/office/drawing/2014/main" id="{48E09124-EA94-4A9C-B80E-58DB5221AF6E}"/>
              </a:ext>
            </a:extLst>
          </p:cNvPr>
          <p:cNvSpPr txBox="1"/>
          <p:nvPr/>
        </p:nvSpPr>
        <p:spPr>
          <a:xfrm>
            <a:off x="58419" y="1173497"/>
            <a:ext cx="2041313" cy="400110"/>
          </a:xfrm>
          <a:prstGeom prst="rect">
            <a:avLst/>
          </a:prstGeom>
          <a:noFill/>
        </p:spPr>
        <p:txBody>
          <a:bodyPr wrap="square" rtlCol="0">
            <a:spAutoFit/>
          </a:bodyPr>
          <a:lstStyle/>
          <a:p>
            <a:r>
              <a:rPr lang="fr-FR" sz="2000" dirty="0">
                <a:solidFill>
                  <a:schemeClr val="bg1"/>
                </a:solidFill>
                <a:latin typeface="Berlin Sans FB Demi" panose="020E0802020502020306" pitchFamily="34" charset="0"/>
              </a:rPr>
              <a:t>PELICAN</a:t>
            </a:r>
          </a:p>
        </p:txBody>
      </p:sp>
      <p:sp>
        <p:nvSpPr>
          <p:cNvPr id="22" name="ZoneTexte 21">
            <a:extLst>
              <a:ext uri="{FF2B5EF4-FFF2-40B4-BE49-F238E27FC236}">
                <a16:creationId xmlns:a16="http://schemas.microsoft.com/office/drawing/2014/main" id="{26BF71FA-F986-4040-AFBB-5E2816494F4C}"/>
              </a:ext>
            </a:extLst>
          </p:cNvPr>
          <p:cNvSpPr txBox="1"/>
          <p:nvPr/>
        </p:nvSpPr>
        <p:spPr>
          <a:xfrm>
            <a:off x="8372" y="9252556"/>
            <a:ext cx="1455848" cy="646331"/>
          </a:xfrm>
          <a:prstGeom prst="rect">
            <a:avLst/>
          </a:prstGeom>
          <a:noFill/>
        </p:spPr>
        <p:txBody>
          <a:bodyPr wrap="none" rtlCol="0">
            <a:spAutoFit/>
          </a:bodyPr>
          <a:lstStyle/>
          <a:p>
            <a:r>
              <a:rPr lang="fr-FR" sz="900" dirty="0">
                <a:solidFill>
                  <a:schemeClr val="bg1"/>
                </a:solidFill>
                <a:latin typeface="Berlin Sans FB Demi" panose="020E0802020502020306" pitchFamily="34" charset="0"/>
              </a:rPr>
              <a:t>www.cvalo.fr</a:t>
            </a:r>
          </a:p>
          <a:p>
            <a:r>
              <a:rPr lang="fr-FR" sz="900" dirty="0">
                <a:solidFill>
                  <a:schemeClr val="bg1"/>
                </a:solidFill>
                <a:latin typeface="Berlin Sans FB Demi" panose="020E0802020502020306" pitchFamily="34" charset="0"/>
              </a:rPr>
              <a:t>MAME</a:t>
            </a:r>
          </a:p>
          <a:p>
            <a:r>
              <a:rPr lang="fr-FR" sz="900" dirty="0">
                <a:solidFill>
                  <a:schemeClr val="bg1"/>
                </a:solidFill>
                <a:latin typeface="Berlin Sans FB Demi" panose="020E0802020502020306" pitchFamily="34" charset="0"/>
              </a:rPr>
              <a:t>49 Boulevard de </a:t>
            </a:r>
            <a:r>
              <a:rPr lang="fr-FR" sz="900" dirty="0" err="1">
                <a:solidFill>
                  <a:schemeClr val="bg1"/>
                </a:solidFill>
                <a:latin typeface="Berlin Sans FB Demi" panose="020E0802020502020306" pitchFamily="34" charset="0"/>
              </a:rPr>
              <a:t>Preuilly</a:t>
            </a:r>
            <a:endParaRPr lang="fr-FR" sz="900" dirty="0">
              <a:solidFill>
                <a:schemeClr val="bg1"/>
              </a:solidFill>
              <a:latin typeface="Berlin Sans FB Demi" panose="020E0802020502020306" pitchFamily="34" charset="0"/>
            </a:endParaRPr>
          </a:p>
          <a:p>
            <a:r>
              <a:rPr lang="fr-FR" sz="900" dirty="0">
                <a:solidFill>
                  <a:schemeClr val="bg1"/>
                </a:solidFill>
                <a:latin typeface="Berlin Sans FB Demi" panose="020E0802020502020306" pitchFamily="34" charset="0"/>
              </a:rPr>
              <a:t>37000 Tours</a:t>
            </a:r>
          </a:p>
        </p:txBody>
      </p:sp>
      <p:sp>
        <p:nvSpPr>
          <p:cNvPr id="55" name="Rectangle 54">
            <a:extLst>
              <a:ext uri="{FF2B5EF4-FFF2-40B4-BE49-F238E27FC236}">
                <a16:creationId xmlns:a16="http://schemas.microsoft.com/office/drawing/2014/main" id="{39493D0F-B70B-4B0F-8454-56F4CABE7B5C}"/>
              </a:ext>
            </a:extLst>
          </p:cNvPr>
          <p:cNvSpPr/>
          <p:nvPr/>
        </p:nvSpPr>
        <p:spPr>
          <a:xfrm>
            <a:off x="4990926" y="1664947"/>
            <a:ext cx="1874160" cy="5744388"/>
          </a:xfrm>
          <a:prstGeom prst="rect">
            <a:avLst/>
          </a:prstGeom>
          <a:gradFill flip="none" rotWithShape="1">
            <a:gsLst>
              <a:gs pos="0">
                <a:srgbClr val="329BA5"/>
              </a:gs>
              <a:gs pos="100000">
                <a:srgbClr val="EC5F1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56" name="Rectangle 55">
            <a:extLst>
              <a:ext uri="{FF2B5EF4-FFF2-40B4-BE49-F238E27FC236}">
                <a16:creationId xmlns:a16="http://schemas.microsoft.com/office/drawing/2014/main" id="{3080DEA3-464D-488A-8953-09952ED14C0D}"/>
              </a:ext>
            </a:extLst>
          </p:cNvPr>
          <p:cNvSpPr/>
          <p:nvPr/>
        </p:nvSpPr>
        <p:spPr>
          <a:xfrm>
            <a:off x="5078861" y="1664946"/>
            <a:ext cx="1786225" cy="563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4" name="Groupe 23">
            <a:extLst>
              <a:ext uri="{FF2B5EF4-FFF2-40B4-BE49-F238E27FC236}">
                <a16:creationId xmlns:a16="http://schemas.microsoft.com/office/drawing/2014/main" id="{8E402F70-2F63-455A-9E49-B6B68B067D12}"/>
              </a:ext>
            </a:extLst>
          </p:cNvPr>
          <p:cNvGrpSpPr/>
          <p:nvPr/>
        </p:nvGrpSpPr>
        <p:grpSpPr>
          <a:xfrm>
            <a:off x="5126872" y="3429176"/>
            <a:ext cx="1798288" cy="1112082"/>
            <a:chOff x="5126872" y="3683279"/>
            <a:chExt cx="1798288" cy="1112082"/>
          </a:xfrm>
        </p:grpSpPr>
        <p:sp>
          <p:nvSpPr>
            <p:cNvPr id="74" name="Rectangle 73">
              <a:extLst>
                <a:ext uri="{FF2B5EF4-FFF2-40B4-BE49-F238E27FC236}">
                  <a16:creationId xmlns:a16="http://schemas.microsoft.com/office/drawing/2014/main" id="{2A697C2B-5E37-4EDA-BA51-EB1645863B8A}"/>
                </a:ext>
              </a:extLst>
            </p:cNvPr>
            <p:cNvSpPr/>
            <p:nvPr/>
          </p:nvSpPr>
          <p:spPr>
            <a:xfrm>
              <a:off x="5126872" y="4241363"/>
              <a:ext cx="1769628" cy="553998"/>
            </a:xfrm>
            <a:prstGeom prst="rect">
              <a:avLst/>
            </a:prstGeom>
          </p:spPr>
          <p:txBody>
            <a:bodyPr wrap="square">
              <a:spAutoFit/>
            </a:bodyPr>
            <a:lstStyle/>
            <a:p>
              <a:r>
                <a:rPr lang="fr-FR" sz="1000" dirty="0">
                  <a:latin typeface="Arial" panose="020B0604020202020204" pitchFamily="34" charset="0"/>
                  <a:cs typeface="Arial" panose="020B0604020202020204" pitchFamily="34" charset="0"/>
                </a:rPr>
                <a:t>Brevets :</a:t>
              </a:r>
            </a:p>
            <a:p>
              <a:pPr marL="171450" indent="-171450">
                <a:buFont typeface="Arial" panose="020B0604020202020204" pitchFamily="34" charset="0"/>
                <a:buChar char="•"/>
              </a:pPr>
              <a:r>
                <a:rPr lang="fr-FR" sz="1000" dirty="0">
                  <a:latin typeface="Arial" panose="020B0604020202020204" pitchFamily="34" charset="0"/>
                  <a:cs typeface="Arial" panose="020B0604020202020204" pitchFamily="34" charset="0"/>
                </a:rPr>
                <a:t>EP3915990A1</a:t>
              </a:r>
            </a:p>
            <a:p>
              <a:pPr marL="171450" indent="-171450">
                <a:buFont typeface="Arial" panose="020B0604020202020204" pitchFamily="34" charset="0"/>
                <a:buChar char="•"/>
              </a:pPr>
              <a:r>
                <a:rPr lang="fr-FR" sz="1000" dirty="0">
                  <a:latin typeface="Arial" panose="020B0604020202020204" pitchFamily="34" charset="0"/>
                  <a:cs typeface="Arial" panose="020B0604020202020204" pitchFamily="34" charset="0"/>
                </a:rPr>
                <a:t>WO2021239727A1</a:t>
              </a:r>
            </a:p>
          </p:txBody>
        </p:sp>
        <p:grpSp>
          <p:nvGrpSpPr>
            <p:cNvPr id="17" name="Groupe 16">
              <a:extLst>
                <a:ext uri="{FF2B5EF4-FFF2-40B4-BE49-F238E27FC236}">
                  <a16:creationId xmlns:a16="http://schemas.microsoft.com/office/drawing/2014/main" id="{4D9920F6-4EA0-436C-ABD9-38BB1101DAB6}"/>
                </a:ext>
              </a:extLst>
            </p:cNvPr>
            <p:cNvGrpSpPr/>
            <p:nvPr/>
          </p:nvGrpSpPr>
          <p:grpSpPr>
            <a:xfrm>
              <a:off x="5207514" y="3683279"/>
              <a:ext cx="1717646" cy="523220"/>
              <a:chOff x="5207514" y="3253067"/>
              <a:chExt cx="1717646" cy="523220"/>
            </a:xfrm>
          </p:grpSpPr>
          <p:sp>
            <p:nvSpPr>
              <p:cNvPr id="59" name="ZoneTexte 58">
                <a:extLst>
                  <a:ext uri="{FF2B5EF4-FFF2-40B4-BE49-F238E27FC236}">
                    <a16:creationId xmlns:a16="http://schemas.microsoft.com/office/drawing/2014/main" id="{B9933F29-C68C-4F2D-8A84-9989A598DC5C}"/>
                  </a:ext>
                </a:extLst>
              </p:cNvPr>
              <p:cNvSpPr txBox="1"/>
              <p:nvPr/>
            </p:nvSpPr>
            <p:spPr>
              <a:xfrm>
                <a:off x="5598777" y="3253067"/>
                <a:ext cx="1326383" cy="523220"/>
              </a:xfrm>
              <a:prstGeom prst="rect">
                <a:avLst/>
              </a:prstGeom>
              <a:noFill/>
            </p:spPr>
            <p:txBody>
              <a:bodyPr wrap="square" rtlCol="0">
                <a:spAutoFit/>
              </a:bodyPr>
              <a:lstStyle/>
              <a:p>
                <a:r>
                  <a:rPr lang="fr-FR" sz="1400" dirty="0">
                    <a:latin typeface="Berlin Sans FB" panose="020E0602020502020306" pitchFamily="34" charset="0"/>
                  </a:rPr>
                  <a:t>Propriété intellectuelle</a:t>
                </a:r>
              </a:p>
            </p:txBody>
          </p:sp>
          <p:pic>
            <p:nvPicPr>
              <p:cNvPr id="81" name="Graphique 80">
                <a:extLst>
                  <a:ext uri="{FF2B5EF4-FFF2-40B4-BE49-F238E27FC236}">
                    <a16:creationId xmlns:a16="http://schemas.microsoft.com/office/drawing/2014/main" id="{0A746DEB-8FA6-429D-B771-A1E350F7C8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07514" y="3311328"/>
                <a:ext cx="357682" cy="406698"/>
              </a:xfrm>
              <a:prstGeom prst="rect">
                <a:avLst/>
              </a:prstGeom>
            </p:spPr>
          </p:pic>
        </p:grpSp>
      </p:grpSp>
      <p:grpSp>
        <p:nvGrpSpPr>
          <p:cNvPr id="11" name="Groupe 10">
            <a:extLst>
              <a:ext uri="{FF2B5EF4-FFF2-40B4-BE49-F238E27FC236}">
                <a16:creationId xmlns:a16="http://schemas.microsoft.com/office/drawing/2014/main" id="{8274E6AE-109A-44B6-A686-9A18A281B463}"/>
              </a:ext>
            </a:extLst>
          </p:cNvPr>
          <p:cNvGrpSpPr/>
          <p:nvPr/>
        </p:nvGrpSpPr>
        <p:grpSpPr>
          <a:xfrm>
            <a:off x="5126872" y="4694546"/>
            <a:ext cx="1731499" cy="1470586"/>
            <a:chOff x="5126872" y="4686908"/>
            <a:chExt cx="1731499" cy="1470586"/>
          </a:xfrm>
        </p:grpSpPr>
        <p:sp>
          <p:nvSpPr>
            <p:cNvPr id="75" name="Rectangle 74">
              <a:extLst>
                <a:ext uri="{FF2B5EF4-FFF2-40B4-BE49-F238E27FC236}">
                  <a16:creationId xmlns:a16="http://schemas.microsoft.com/office/drawing/2014/main" id="{77820765-82E4-4614-88A3-5C4234820212}"/>
                </a:ext>
              </a:extLst>
            </p:cNvPr>
            <p:cNvSpPr/>
            <p:nvPr/>
          </p:nvSpPr>
          <p:spPr>
            <a:xfrm>
              <a:off x="5126872" y="5141831"/>
              <a:ext cx="1731499" cy="1015663"/>
            </a:xfrm>
            <a:prstGeom prst="rect">
              <a:avLst/>
            </a:prstGeom>
            <a:noFill/>
            <a:ln>
              <a:noFill/>
            </a:ln>
          </p:spPr>
          <p:txBody>
            <a:bodyPr wrap="square">
              <a:spAutoFit/>
            </a:bodyPr>
            <a:lstStyle/>
            <a:p>
              <a:pPr marL="171450" indent="-171450">
                <a:buFont typeface="Arial" panose="020B0604020202020204" pitchFamily="34" charset="0"/>
                <a:buChar char="•"/>
              </a:pPr>
              <a:r>
                <a:rPr lang="fr-FR" sz="1000" dirty="0">
                  <a:solidFill>
                    <a:srgbClr val="000000"/>
                  </a:solidFill>
                  <a:latin typeface="Arial" panose="020B0604020202020204" pitchFamily="34" charset="0"/>
                  <a:cs typeface="Arial" panose="020B0604020202020204" pitchFamily="34" charset="0"/>
                </a:rPr>
                <a:t>Investissement de 356 k€ pour la maturation</a:t>
              </a:r>
            </a:p>
            <a:p>
              <a:pPr marL="171450" indent="-171450">
                <a:buFont typeface="Arial" panose="020B0604020202020204" pitchFamily="34" charset="0"/>
                <a:buChar char="•"/>
              </a:pPr>
              <a:r>
                <a:rPr lang="fr-FR" sz="1000" dirty="0">
                  <a:solidFill>
                    <a:srgbClr val="000000"/>
                  </a:solidFill>
                  <a:latin typeface="Arial" panose="020B0604020202020204" pitchFamily="34" charset="0"/>
                  <a:cs typeface="Arial" panose="020B0604020202020204" pitchFamily="34" charset="0"/>
                </a:rPr>
                <a:t>Période 2021 à 2023.</a:t>
              </a:r>
            </a:p>
            <a:p>
              <a:pPr marL="171450" indent="-171450">
                <a:buFont typeface="Arial" panose="020B0604020202020204" pitchFamily="34" charset="0"/>
                <a:buChar char="•"/>
              </a:pPr>
              <a:r>
                <a:rPr lang="fr-FR" sz="1000" dirty="0">
                  <a:solidFill>
                    <a:srgbClr val="000000"/>
                  </a:solidFill>
                  <a:latin typeface="Arial" panose="020B0604020202020204" pitchFamily="34" charset="0"/>
                  <a:cs typeface="Arial" panose="020B0604020202020204" pitchFamily="34" charset="0"/>
                </a:rPr>
                <a:t>Passage de TRL 3 à 5</a:t>
              </a:r>
            </a:p>
            <a:p>
              <a:pPr marL="171450" indent="-171450">
                <a:buFont typeface="Arial" panose="020B0604020202020204" pitchFamily="34" charset="0"/>
                <a:buChar char="•"/>
              </a:pPr>
              <a:r>
                <a:rPr lang="fr-FR" sz="1000" dirty="0">
                  <a:solidFill>
                    <a:srgbClr val="000000"/>
                  </a:solidFill>
                  <a:latin typeface="Arial" panose="020B0604020202020204" pitchFamily="34" charset="0"/>
                  <a:cs typeface="Arial" panose="020B0604020202020204" pitchFamily="34" charset="0"/>
                </a:rPr>
                <a:t>POC </a:t>
              </a:r>
              <a:r>
                <a:rPr lang="fr-FR" sz="1000" dirty="0">
                  <a:latin typeface="Arial" panose="020B0604020202020204" pitchFamily="34" charset="0"/>
                  <a:cs typeface="Arial" panose="020B0604020202020204" pitchFamily="34" charset="0"/>
                </a:rPr>
                <a:t>d’efficacité </a:t>
              </a:r>
              <a:r>
                <a:rPr lang="fr-FR" sz="1000" i="1" dirty="0">
                  <a:latin typeface="Arial" panose="020B0604020202020204" pitchFamily="34" charset="0"/>
                  <a:cs typeface="Arial" panose="020B0604020202020204" pitchFamily="34" charset="0"/>
                </a:rPr>
                <a:t>in vivo </a:t>
              </a:r>
              <a:r>
                <a:rPr lang="fr-FR" sz="1000" dirty="0">
                  <a:latin typeface="Arial" panose="020B0604020202020204" pitchFamily="34" charset="0"/>
                  <a:cs typeface="Arial" panose="020B0604020202020204" pitchFamily="34" charset="0"/>
                </a:rPr>
                <a:t>validée</a:t>
              </a:r>
            </a:p>
          </p:txBody>
        </p:sp>
        <p:grpSp>
          <p:nvGrpSpPr>
            <p:cNvPr id="18" name="Groupe 17">
              <a:extLst>
                <a:ext uri="{FF2B5EF4-FFF2-40B4-BE49-F238E27FC236}">
                  <a16:creationId xmlns:a16="http://schemas.microsoft.com/office/drawing/2014/main" id="{B5A27A76-754D-4205-B52B-959FBE19052E}"/>
                </a:ext>
              </a:extLst>
            </p:cNvPr>
            <p:cNvGrpSpPr/>
            <p:nvPr/>
          </p:nvGrpSpPr>
          <p:grpSpPr>
            <a:xfrm>
              <a:off x="5207724" y="4686908"/>
              <a:ext cx="1543933" cy="406800"/>
              <a:chOff x="5207724" y="4370996"/>
              <a:chExt cx="1543933" cy="406800"/>
            </a:xfrm>
          </p:grpSpPr>
          <p:sp>
            <p:nvSpPr>
              <p:cNvPr id="70" name="ZoneTexte 69">
                <a:extLst>
                  <a:ext uri="{FF2B5EF4-FFF2-40B4-BE49-F238E27FC236}">
                    <a16:creationId xmlns:a16="http://schemas.microsoft.com/office/drawing/2014/main" id="{3C31937C-9610-447F-82D1-1E04374E7FCE}"/>
                  </a:ext>
                </a:extLst>
              </p:cNvPr>
              <p:cNvSpPr txBox="1"/>
              <p:nvPr/>
            </p:nvSpPr>
            <p:spPr>
              <a:xfrm>
                <a:off x="5529510" y="4409990"/>
                <a:ext cx="1222147" cy="307777"/>
              </a:xfrm>
              <a:prstGeom prst="rect">
                <a:avLst/>
              </a:prstGeom>
              <a:noFill/>
            </p:spPr>
            <p:txBody>
              <a:bodyPr wrap="square" rtlCol="0">
                <a:spAutoFit/>
              </a:bodyPr>
              <a:lstStyle/>
              <a:p>
                <a:r>
                  <a:rPr lang="fr-FR" sz="1400" dirty="0">
                    <a:latin typeface="Berlin Sans FB" panose="020E0602020502020306" pitchFamily="34" charset="0"/>
                  </a:rPr>
                  <a:t>Statut actuel</a:t>
                </a:r>
              </a:p>
            </p:txBody>
          </p:sp>
          <p:pic>
            <p:nvPicPr>
              <p:cNvPr id="82" name="Graphique 81">
                <a:extLst>
                  <a:ext uri="{FF2B5EF4-FFF2-40B4-BE49-F238E27FC236}">
                    <a16:creationId xmlns:a16="http://schemas.microsoft.com/office/drawing/2014/main" id="{2B2F4D36-1267-4088-9591-185A3FDABE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7724" y="4370996"/>
                <a:ext cx="357263" cy="406800"/>
              </a:xfrm>
              <a:prstGeom prst="rect">
                <a:avLst/>
              </a:prstGeom>
            </p:spPr>
          </p:pic>
        </p:grpSp>
      </p:grpSp>
      <p:grpSp>
        <p:nvGrpSpPr>
          <p:cNvPr id="2" name="Groupe 1">
            <a:extLst>
              <a:ext uri="{FF2B5EF4-FFF2-40B4-BE49-F238E27FC236}">
                <a16:creationId xmlns:a16="http://schemas.microsoft.com/office/drawing/2014/main" id="{7A53D462-2B2E-42C9-AA49-F6775E8BF430}"/>
              </a:ext>
            </a:extLst>
          </p:cNvPr>
          <p:cNvGrpSpPr/>
          <p:nvPr/>
        </p:nvGrpSpPr>
        <p:grpSpPr>
          <a:xfrm>
            <a:off x="5114530" y="6192273"/>
            <a:ext cx="1731499" cy="824501"/>
            <a:chOff x="5114530" y="6192273"/>
            <a:chExt cx="1731499" cy="824501"/>
          </a:xfrm>
        </p:grpSpPr>
        <p:sp>
          <p:nvSpPr>
            <p:cNvPr id="77" name="Rectangle 76">
              <a:extLst>
                <a:ext uri="{FF2B5EF4-FFF2-40B4-BE49-F238E27FC236}">
                  <a16:creationId xmlns:a16="http://schemas.microsoft.com/office/drawing/2014/main" id="{A0437169-1EB5-4631-AD24-7093E6D4A71B}"/>
                </a:ext>
              </a:extLst>
            </p:cNvPr>
            <p:cNvSpPr/>
            <p:nvPr/>
          </p:nvSpPr>
          <p:spPr>
            <a:xfrm>
              <a:off x="5114530" y="6616664"/>
              <a:ext cx="1731499" cy="400110"/>
            </a:xfrm>
            <a:prstGeom prst="rect">
              <a:avLst/>
            </a:prstGeom>
          </p:spPr>
          <p:txBody>
            <a:bodyPr wrap="square">
              <a:spAutoFit/>
            </a:bodyPr>
            <a:lstStyle/>
            <a:p>
              <a:pPr marL="171450" indent="-171450">
                <a:buFont typeface="Arial" panose="020B0604020202020204" pitchFamily="34" charset="0"/>
                <a:buChar char="•"/>
              </a:pPr>
              <a:r>
                <a:rPr lang="fr-FR" sz="1000" dirty="0" err="1">
                  <a:solidFill>
                    <a:srgbClr val="000000"/>
                  </a:solidFill>
                  <a:latin typeface="Arial" panose="020B0604020202020204" pitchFamily="34" charset="0"/>
                  <a:cs typeface="Arial" panose="020B0604020202020204" pitchFamily="34" charset="0"/>
                </a:rPr>
                <a:t>Licensing</a:t>
              </a:r>
              <a:endParaRPr lang="fr-FR" sz="100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FR" sz="1000" dirty="0">
                  <a:solidFill>
                    <a:srgbClr val="000000"/>
                  </a:solidFill>
                  <a:latin typeface="Arial" panose="020B0604020202020204" pitchFamily="34" charset="0"/>
                  <a:cs typeface="Arial" panose="020B0604020202020204" pitchFamily="34" charset="0"/>
                </a:rPr>
                <a:t>Co-développement</a:t>
              </a:r>
            </a:p>
          </p:txBody>
        </p:sp>
        <p:grpSp>
          <p:nvGrpSpPr>
            <p:cNvPr id="20" name="Groupe 19">
              <a:extLst>
                <a:ext uri="{FF2B5EF4-FFF2-40B4-BE49-F238E27FC236}">
                  <a16:creationId xmlns:a16="http://schemas.microsoft.com/office/drawing/2014/main" id="{056AC404-1292-4600-B9F2-87CC9F5BC6E0}"/>
                </a:ext>
              </a:extLst>
            </p:cNvPr>
            <p:cNvGrpSpPr/>
            <p:nvPr/>
          </p:nvGrpSpPr>
          <p:grpSpPr>
            <a:xfrm>
              <a:off x="5207724" y="6192273"/>
              <a:ext cx="1455768" cy="406800"/>
              <a:chOff x="5207724" y="6206561"/>
              <a:chExt cx="1455768" cy="406800"/>
            </a:xfrm>
          </p:grpSpPr>
          <p:sp>
            <p:nvSpPr>
              <p:cNvPr id="76" name="ZoneTexte 75">
                <a:extLst>
                  <a:ext uri="{FF2B5EF4-FFF2-40B4-BE49-F238E27FC236}">
                    <a16:creationId xmlns:a16="http://schemas.microsoft.com/office/drawing/2014/main" id="{C726BC5A-4A6B-4582-AA12-7429181D99BE}"/>
                  </a:ext>
                </a:extLst>
              </p:cNvPr>
              <p:cNvSpPr txBox="1"/>
              <p:nvPr/>
            </p:nvSpPr>
            <p:spPr>
              <a:xfrm>
                <a:off x="5598777" y="6256073"/>
                <a:ext cx="1064715" cy="307777"/>
              </a:xfrm>
              <a:prstGeom prst="rect">
                <a:avLst/>
              </a:prstGeom>
              <a:noFill/>
            </p:spPr>
            <p:txBody>
              <a:bodyPr wrap="none" rtlCol="0">
                <a:spAutoFit/>
              </a:bodyPr>
              <a:lstStyle/>
              <a:p>
                <a:r>
                  <a:rPr lang="fr-FR" sz="1400" dirty="0">
                    <a:latin typeface="Berlin Sans FB" panose="020E0602020502020306" pitchFamily="34" charset="0"/>
                  </a:rPr>
                  <a:t>Valorisation</a:t>
                </a:r>
              </a:p>
            </p:txBody>
          </p:sp>
          <p:pic>
            <p:nvPicPr>
              <p:cNvPr id="84" name="Graphique 83">
                <a:extLst>
                  <a:ext uri="{FF2B5EF4-FFF2-40B4-BE49-F238E27FC236}">
                    <a16:creationId xmlns:a16="http://schemas.microsoft.com/office/drawing/2014/main" id="{957F367B-5314-4C26-91EF-84E858FB01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7724" y="6206561"/>
                <a:ext cx="357263" cy="406800"/>
              </a:xfrm>
              <a:prstGeom prst="rect">
                <a:avLst/>
              </a:prstGeom>
            </p:spPr>
          </p:pic>
        </p:grpSp>
      </p:grpSp>
      <p:grpSp>
        <p:nvGrpSpPr>
          <p:cNvPr id="25" name="Groupe 24"/>
          <p:cNvGrpSpPr/>
          <p:nvPr/>
        </p:nvGrpSpPr>
        <p:grpSpPr>
          <a:xfrm>
            <a:off x="-6636" y="5024910"/>
            <a:ext cx="4815524" cy="1419183"/>
            <a:chOff x="-6636" y="5374160"/>
            <a:chExt cx="4815524" cy="1419183"/>
          </a:xfrm>
        </p:grpSpPr>
        <p:grpSp>
          <p:nvGrpSpPr>
            <p:cNvPr id="72" name="Groupe 71">
              <a:extLst>
                <a:ext uri="{FF2B5EF4-FFF2-40B4-BE49-F238E27FC236}">
                  <a16:creationId xmlns:a16="http://schemas.microsoft.com/office/drawing/2014/main" id="{01BDB848-E334-48EC-9BF4-B02494B3ED8D}"/>
                </a:ext>
              </a:extLst>
            </p:cNvPr>
            <p:cNvGrpSpPr/>
            <p:nvPr/>
          </p:nvGrpSpPr>
          <p:grpSpPr>
            <a:xfrm>
              <a:off x="-6636" y="5479937"/>
              <a:ext cx="384475" cy="127000"/>
              <a:chOff x="1524001" y="1852614"/>
              <a:chExt cx="384475" cy="127000"/>
            </a:xfrm>
            <a:solidFill>
              <a:srgbClr val="A88F89"/>
            </a:solidFill>
          </p:grpSpPr>
          <p:sp>
            <p:nvSpPr>
              <p:cNvPr id="73" name="Flèche : pentagone 72">
                <a:extLst>
                  <a:ext uri="{FF2B5EF4-FFF2-40B4-BE49-F238E27FC236}">
                    <a16:creationId xmlns:a16="http://schemas.microsoft.com/office/drawing/2014/main" id="{4804832E-6C02-47B2-9D9B-A5E26BBE0F24}"/>
                  </a:ext>
                </a:extLst>
              </p:cNvPr>
              <p:cNvSpPr/>
              <p:nvPr/>
            </p:nvSpPr>
            <p:spPr>
              <a:xfrm>
                <a:off x="1524001" y="1852614"/>
                <a:ext cx="274124" cy="127000"/>
              </a:xfrm>
              <a:prstGeom prst="homePlate">
                <a:avLst>
                  <a:gd name="adj" fmla="val 631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78" name="Flèche : chevron 77">
                <a:extLst>
                  <a:ext uri="{FF2B5EF4-FFF2-40B4-BE49-F238E27FC236}">
                    <a16:creationId xmlns:a16="http://schemas.microsoft.com/office/drawing/2014/main" id="{51357E59-953B-4902-8D04-ECA4CE069185}"/>
                  </a:ext>
                </a:extLst>
              </p:cNvPr>
              <p:cNvSpPr/>
              <p:nvPr/>
            </p:nvSpPr>
            <p:spPr>
              <a:xfrm>
                <a:off x="1764872" y="1852614"/>
                <a:ext cx="143604" cy="127000"/>
              </a:xfrm>
              <a:prstGeom prst="chevron">
                <a:avLst>
                  <a:gd name="adj" fmla="val 6687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p:txBody>
          </p:sp>
        </p:grpSp>
        <p:sp>
          <p:nvSpPr>
            <p:cNvPr id="87" name="ZoneTexte 86">
              <a:extLst>
                <a:ext uri="{FF2B5EF4-FFF2-40B4-BE49-F238E27FC236}">
                  <a16:creationId xmlns:a16="http://schemas.microsoft.com/office/drawing/2014/main" id="{7745DD84-EB49-43E9-9E6A-B68B62FDC5FA}"/>
                </a:ext>
              </a:extLst>
            </p:cNvPr>
            <p:cNvSpPr txBox="1"/>
            <p:nvPr/>
          </p:nvSpPr>
          <p:spPr>
            <a:xfrm>
              <a:off x="369627" y="5374160"/>
              <a:ext cx="2228495" cy="338554"/>
            </a:xfrm>
            <a:prstGeom prst="rect">
              <a:avLst/>
            </a:prstGeom>
            <a:noFill/>
          </p:spPr>
          <p:txBody>
            <a:bodyPr wrap="none" rtlCol="0">
              <a:spAutoFit/>
            </a:bodyPr>
            <a:lstStyle/>
            <a:p>
              <a:r>
                <a:rPr lang="fr-FR" sz="1600" dirty="0">
                  <a:solidFill>
                    <a:srgbClr val="A88F89"/>
                  </a:solidFill>
                  <a:latin typeface="Berlin Sans FB Demi" panose="020E0802020502020306" pitchFamily="34" charset="0"/>
                </a:rPr>
                <a:t>Avantages compétitifs</a:t>
              </a:r>
            </a:p>
          </p:txBody>
        </p:sp>
        <p:sp>
          <p:nvSpPr>
            <p:cNvPr id="89" name="ZoneTexte 88">
              <a:extLst>
                <a:ext uri="{FF2B5EF4-FFF2-40B4-BE49-F238E27FC236}">
                  <a16:creationId xmlns:a16="http://schemas.microsoft.com/office/drawing/2014/main" id="{8491770F-276C-4F88-AE58-3ACA0A0C4377}"/>
                </a:ext>
              </a:extLst>
            </p:cNvPr>
            <p:cNvSpPr txBox="1"/>
            <p:nvPr/>
          </p:nvSpPr>
          <p:spPr>
            <a:xfrm>
              <a:off x="301278" y="5623792"/>
              <a:ext cx="4507610" cy="1169551"/>
            </a:xfrm>
            <a:prstGeom prst="rect">
              <a:avLst/>
            </a:prstGeom>
            <a:noFill/>
          </p:spPr>
          <p:txBody>
            <a:bodyPr wrap="square" rtlCol="0">
              <a:spAutoFit/>
            </a:bodyPr>
            <a:lstStyle/>
            <a:p>
              <a:pPr algn="just"/>
              <a:r>
                <a:rPr lang="fr-FR" sz="1000" dirty="0">
                  <a:latin typeface="Arial" panose="020B0604020202020204" pitchFamily="34" charset="0"/>
                  <a:cs typeface="Arial" panose="020B0604020202020204" pitchFamily="34" charset="0"/>
                </a:rPr>
                <a:t>• Action simultanée et synergique sur les microtubules et filaments d’actine </a:t>
              </a:r>
            </a:p>
            <a:p>
              <a:pPr algn="just"/>
              <a:r>
                <a:rPr lang="fr-FR" sz="1000" dirty="0">
                  <a:latin typeface="Arial" panose="020B0604020202020204" pitchFamily="34" charset="0"/>
                  <a:cs typeface="Arial" panose="020B0604020202020204" pitchFamily="34" charset="0"/>
                </a:rPr>
                <a:t>• Activité et sélectivité élevées : Ki inférieur à 10 </a:t>
              </a:r>
              <a:r>
                <a:rPr lang="fr-FR" sz="1000" dirty="0" err="1">
                  <a:latin typeface="Arial" panose="020B0604020202020204" pitchFamily="34" charset="0"/>
                  <a:cs typeface="Arial" panose="020B0604020202020204" pitchFamily="34" charset="0"/>
                </a:rPr>
                <a:t>nM</a:t>
              </a:r>
              <a:r>
                <a:rPr lang="fr-FR" sz="1000" dirty="0">
                  <a:latin typeface="Arial" panose="020B0604020202020204" pitchFamily="34" charset="0"/>
                  <a:cs typeface="Arial" panose="020B0604020202020204" pitchFamily="34" charset="0"/>
                </a:rPr>
                <a:t> sur LIMK1 et LIMK2 pour une vingtaine de molécules, inhibiteurs très sélectifs sur un panel de 100 kinases (dont ROCK) à une dose de 1 </a:t>
              </a:r>
              <a:r>
                <a:rPr lang="fr-FR" sz="1000" dirty="0" err="1">
                  <a:latin typeface="Arial" panose="020B0604020202020204" pitchFamily="34" charset="0"/>
                  <a:cs typeface="Arial" panose="020B0604020202020204" pitchFamily="34" charset="0"/>
                </a:rPr>
                <a:t>μM</a:t>
              </a:r>
              <a:r>
                <a:rPr lang="fr-FR" sz="1000" dirty="0">
                  <a:latin typeface="Arial" panose="020B0604020202020204" pitchFamily="34" charset="0"/>
                  <a:cs typeface="Arial" panose="020B0604020202020204" pitchFamily="34" charset="0"/>
                </a:rPr>
                <a:t> </a:t>
              </a:r>
            </a:p>
            <a:p>
              <a:pPr algn="just"/>
              <a:r>
                <a:rPr lang="fr-FR" sz="1000" dirty="0">
                  <a:latin typeface="Arial" panose="020B0604020202020204" pitchFamily="34" charset="0"/>
                  <a:cs typeface="Arial" panose="020B0604020202020204" pitchFamily="34" charset="0"/>
                </a:rPr>
                <a:t>• Composés synthétisables à échelle multi gramme, et plus efficaces que le LX7101, inhibiteur de référence, tant </a:t>
              </a:r>
              <a:r>
                <a:rPr lang="fr-FR" sz="1000" i="1" dirty="0">
                  <a:latin typeface="Arial" panose="020B0604020202020204" pitchFamily="34" charset="0"/>
                  <a:cs typeface="Arial" panose="020B0604020202020204" pitchFamily="34" charset="0"/>
                </a:rPr>
                <a:t>in vitro</a:t>
              </a:r>
              <a:r>
                <a:rPr lang="fr-FR" sz="1000" dirty="0">
                  <a:latin typeface="Arial" panose="020B0604020202020204" pitchFamily="34" charset="0"/>
                  <a:cs typeface="Arial" panose="020B0604020202020204" pitchFamily="34" charset="0"/>
                </a:rPr>
                <a:t>, </a:t>
              </a:r>
              <a:r>
                <a:rPr lang="fr-FR" sz="1000" i="1" dirty="0">
                  <a:latin typeface="Arial" panose="020B0604020202020204" pitchFamily="34" charset="0"/>
                  <a:cs typeface="Arial" panose="020B0604020202020204" pitchFamily="34" charset="0"/>
                </a:rPr>
                <a:t>in </a:t>
              </a:r>
              <a:r>
                <a:rPr lang="fr-FR" sz="1000" i="1" dirty="0" err="1">
                  <a:latin typeface="Arial" panose="020B0604020202020204" pitchFamily="34" charset="0"/>
                  <a:cs typeface="Arial" panose="020B0604020202020204" pitchFamily="34" charset="0"/>
                </a:rPr>
                <a:t>cellulo</a:t>
              </a:r>
              <a:r>
                <a:rPr lang="fr-FR" sz="1000" i="1" dirty="0">
                  <a:latin typeface="Arial" panose="020B0604020202020204" pitchFamily="34" charset="0"/>
                  <a:cs typeface="Arial" panose="020B0604020202020204" pitchFamily="34" charset="0"/>
                </a:rPr>
                <a:t> </a:t>
              </a:r>
              <a:r>
                <a:rPr lang="fr-FR" sz="1000" dirty="0">
                  <a:latin typeface="Arial" panose="020B0604020202020204" pitchFamily="34" charset="0"/>
                  <a:cs typeface="Arial" panose="020B0604020202020204" pitchFamily="34" charset="0"/>
                </a:rPr>
                <a:t>qu’</a:t>
              </a:r>
              <a:r>
                <a:rPr lang="fr-FR" sz="1000" i="1" dirty="0">
                  <a:latin typeface="Arial" panose="020B0604020202020204" pitchFamily="34" charset="0"/>
                  <a:cs typeface="Arial" panose="020B0604020202020204" pitchFamily="34" charset="0"/>
                </a:rPr>
                <a:t>in vivo </a:t>
              </a:r>
              <a:r>
                <a:rPr lang="fr-FR" sz="1000" dirty="0">
                  <a:latin typeface="Arial" panose="020B0604020202020204" pitchFamily="34" charset="0"/>
                  <a:cs typeface="Arial" panose="020B0604020202020204" pitchFamily="34" charset="0"/>
                </a:rPr>
                <a:t>(modèle murin ostéosarcome)</a:t>
              </a:r>
              <a:endParaRPr lang="fr-FR" sz="1000" strike="sngStrike" dirty="0">
                <a:latin typeface="Arial" panose="020B0604020202020204" pitchFamily="34" charset="0"/>
                <a:cs typeface="Arial" panose="020B0604020202020204" pitchFamily="34" charset="0"/>
              </a:endParaRPr>
            </a:p>
          </p:txBody>
        </p:sp>
      </p:grpSp>
      <p:grpSp>
        <p:nvGrpSpPr>
          <p:cNvPr id="26" name="Groupe 25"/>
          <p:cNvGrpSpPr/>
          <p:nvPr/>
        </p:nvGrpSpPr>
        <p:grpSpPr>
          <a:xfrm>
            <a:off x="-3685" y="6378084"/>
            <a:ext cx="4812574" cy="860346"/>
            <a:chOff x="-3685" y="6352684"/>
            <a:chExt cx="4812574" cy="860346"/>
          </a:xfrm>
        </p:grpSpPr>
        <p:grpSp>
          <p:nvGrpSpPr>
            <p:cNvPr id="63" name="Groupe 62">
              <a:extLst>
                <a:ext uri="{FF2B5EF4-FFF2-40B4-BE49-F238E27FC236}">
                  <a16:creationId xmlns:a16="http://schemas.microsoft.com/office/drawing/2014/main" id="{5B9BDCAF-8CEE-4F7D-B63F-B4C08E490238}"/>
                </a:ext>
              </a:extLst>
            </p:cNvPr>
            <p:cNvGrpSpPr/>
            <p:nvPr/>
          </p:nvGrpSpPr>
          <p:grpSpPr>
            <a:xfrm>
              <a:off x="-3685" y="6461150"/>
              <a:ext cx="384475" cy="127000"/>
              <a:chOff x="1524001" y="1852614"/>
              <a:chExt cx="384475" cy="127000"/>
            </a:xfrm>
            <a:solidFill>
              <a:srgbClr val="D08168"/>
            </a:solidFill>
          </p:grpSpPr>
          <p:sp>
            <p:nvSpPr>
              <p:cNvPr id="64" name="Flèche : pentagone 63">
                <a:extLst>
                  <a:ext uri="{FF2B5EF4-FFF2-40B4-BE49-F238E27FC236}">
                    <a16:creationId xmlns:a16="http://schemas.microsoft.com/office/drawing/2014/main" id="{452EEC23-D663-4A84-AC1E-AAE5DE071E7A}"/>
                  </a:ext>
                </a:extLst>
              </p:cNvPr>
              <p:cNvSpPr/>
              <p:nvPr/>
            </p:nvSpPr>
            <p:spPr>
              <a:xfrm>
                <a:off x="1524001" y="1852614"/>
                <a:ext cx="274124" cy="127000"/>
              </a:xfrm>
              <a:prstGeom prst="homePlate">
                <a:avLst>
                  <a:gd name="adj" fmla="val 631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65" name="Flèche : chevron 64">
                <a:extLst>
                  <a:ext uri="{FF2B5EF4-FFF2-40B4-BE49-F238E27FC236}">
                    <a16:creationId xmlns:a16="http://schemas.microsoft.com/office/drawing/2014/main" id="{34161CEB-308B-4191-B553-275DFF6E731C}"/>
                  </a:ext>
                </a:extLst>
              </p:cNvPr>
              <p:cNvSpPr/>
              <p:nvPr/>
            </p:nvSpPr>
            <p:spPr>
              <a:xfrm>
                <a:off x="1764872" y="1852614"/>
                <a:ext cx="143604" cy="127000"/>
              </a:xfrm>
              <a:prstGeom prst="chevron">
                <a:avLst>
                  <a:gd name="adj" fmla="val 6687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p:txBody>
          </p:sp>
        </p:grpSp>
        <p:sp>
          <p:nvSpPr>
            <p:cNvPr id="88" name="ZoneTexte 87">
              <a:extLst>
                <a:ext uri="{FF2B5EF4-FFF2-40B4-BE49-F238E27FC236}">
                  <a16:creationId xmlns:a16="http://schemas.microsoft.com/office/drawing/2014/main" id="{A087CE53-F0DF-4A2A-A2F4-08FC0BAB957A}"/>
                </a:ext>
              </a:extLst>
            </p:cNvPr>
            <p:cNvSpPr txBox="1"/>
            <p:nvPr/>
          </p:nvSpPr>
          <p:spPr>
            <a:xfrm>
              <a:off x="369627" y="6352684"/>
              <a:ext cx="1322798" cy="338554"/>
            </a:xfrm>
            <a:prstGeom prst="rect">
              <a:avLst/>
            </a:prstGeom>
            <a:noFill/>
          </p:spPr>
          <p:txBody>
            <a:bodyPr wrap="none" rtlCol="0">
              <a:spAutoFit/>
            </a:bodyPr>
            <a:lstStyle/>
            <a:p>
              <a:r>
                <a:rPr lang="fr-FR" sz="1600" dirty="0">
                  <a:solidFill>
                    <a:srgbClr val="CB846E"/>
                  </a:solidFill>
                  <a:latin typeface="Berlin Sans FB Demi" panose="020E0802020502020306" pitchFamily="34" charset="0"/>
                </a:rPr>
                <a:t>Applications</a:t>
              </a:r>
            </a:p>
          </p:txBody>
        </p:sp>
        <p:sp>
          <p:nvSpPr>
            <p:cNvPr id="90" name="ZoneTexte 89">
              <a:extLst>
                <a:ext uri="{FF2B5EF4-FFF2-40B4-BE49-F238E27FC236}">
                  <a16:creationId xmlns:a16="http://schemas.microsoft.com/office/drawing/2014/main" id="{0C157D8A-783A-489E-8013-6971F2777F8F}"/>
                </a:ext>
              </a:extLst>
            </p:cNvPr>
            <p:cNvSpPr txBox="1"/>
            <p:nvPr/>
          </p:nvSpPr>
          <p:spPr>
            <a:xfrm>
              <a:off x="301279" y="6659032"/>
              <a:ext cx="4507610" cy="553998"/>
            </a:xfrm>
            <a:prstGeom prst="rect">
              <a:avLst/>
            </a:prstGeom>
            <a:noFill/>
          </p:spPr>
          <p:txBody>
            <a:bodyPr wrap="square" rtlCol="0">
              <a:spAutoFit/>
            </a:bodyPr>
            <a:lstStyle/>
            <a:p>
              <a:pPr algn="just"/>
              <a:r>
                <a:rPr lang="fr-FR" sz="1000" dirty="0">
                  <a:latin typeface="Arial" panose="020B0604020202020204" pitchFamily="34" charset="0"/>
                  <a:cs typeface="Arial" panose="020B0604020202020204" pitchFamily="34" charset="0"/>
                </a:rPr>
                <a:t>• Traitement du glioblastome</a:t>
              </a:r>
            </a:p>
            <a:p>
              <a:pPr algn="just"/>
              <a:r>
                <a:rPr lang="fr-FR" sz="1000" dirty="0">
                  <a:latin typeface="Arial" panose="020B0604020202020204" pitchFamily="34" charset="0"/>
                  <a:cs typeface="Arial" panose="020B0604020202020204" pitchFamily="34" charset="0"/>
                </a:rPr>
                <a:t>• Traitement de l’ostéosarcome</a:t>
              </a:r>
            </a:p>
            <a:p>
              <a:pPr algn="just"/>
              <a:r>
                <a:rPr lang="fr-FR" sz="1000" dirty="0">
                  <a:latin typeface="Arial" panose="020B0604020202020204" pitchFamily="34" charset="0"/>
                  <a:cs typeface="Arial" panose="020B0604020202020204" pitchFamily="34" charset="0"/>
                </a:rPr>
                <a:t>• Traitement d’autres cancers résistants aux thérapies actuelles</a:t>
              </a:r>
            </a:p>
          </p:txBody>
        </p:sp>
      </p:grpSp>
      <p:grpSp>
        <p:nvGrpSpPr>
          <p:cNvPr id="13" name="Groupe 12"/>
          <p:cNvGrpSpPr/>
          <p:nvPr/>
        </p:nvGrpSpPr>
        <p:grpSpPr>
          <a:xfrm>
            <a:off x="-3685" y="3064259"/>
            <a:ext cx="4812573" cy="2033041"/>
            <a:chOff x="-3685" y="3375409"/>
            <a:chExt cx="4812573" cy="2033041"/>
          </a:xfrm>
        </p:grpSpPr>
        <p:grpSp>
          <p:nvGrpSpPr>
            <p:cNvPr id="53" name="Groupe 52">
              <a:extLst>
                <a:ext uri="{FF2B5EF4-FFF2-40B4-BE49-F238E27FC236}">
                  <a16:creationId xmlns:a16="http://schemas.microsoft.com/office/drawing/2014/main" id="{2B659A6B-D4C3-4B74-9D92-E512CA110CB3}"/>
                </a:ext>
              </a:extLst>
            </p:cNvPr>
            <p:cNvGrpSpPr/>
            <p:nvPr/>
          </p:nvGrpSpPr>
          <p:grpSpPr>
            <a:xfrm>
              <a:off x="-3685" y="3487050"/>
              <a:ext cx="403029" cy="127000"/>
              <a:chOff x="1524001" y="1852614"/>
              <a:chExt cx="384475" cy="127000"/>
            </a:xfrm>
            <a:solidFill>
              <a:srgbClr val="78979C"/>
            </a:solidFill>
          </p:grpSpPr>
          <p:sp>
            <p:nvSpPr>
              <p:cNvPr id="61" name="Flèche : pentagone 60">
                <a:extLst>
                  <a:ext uri="{FF2B5EF4-FFF2-40B4-BE49-F238E27FC236}">
                    <a16:creationId xmlns:a16="http://schemas.microsoft.com/office/drawing/2014/main" id="{D60C0928-E485-409B-82BB-8D14CF2E4328}"/>
                  </a:ext>
                </a:extLst>
              </p:cNvPr>
              <p:cNvSpPr/>
              <p:nvPr/>
            </p:nvSpPr>
            <p:spPr>
              <a:xfrm>
                <a:off x="1524001" y="1852614"/>
                <a:ext cx="274124" cy="127000"/>
              </a:xfrm>
              <a:prstGeom prst="homePlate">
                <a:avLst>
                  <a:gd name="adj" fmla="val 631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62" name="Flèche : chevron 61">
                <a:extLst>
                  <a:ext uri="{FF2B5EF4-FFF2-40B4-BE49-F238E27FC236}">
                    <a16:creationId xmlns:a16="http://schemas.microsoft.com/office/drawing/2014/main" id="{452AF636-3EF3-4E5B-8242-38B0FB3D4090}"/>
                  </a:ext>
                </a:extLst>
              </p:cNvPr>
              <p:cNvSpPr/>
              <p:nvPr/>
            </p:nvSpPr>
            <p:spPr>
              <a:xfrm>
                <a:off x="1764872" y="1852614"/>
                <a:ext cx="143604" cy="127000"/>
              </a:xfrm>
              <a:prstGeom prst="chevron">
                <a:avLst>
                  <a:gd name="adj" fmla="val 6687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p:txBody>
          </p:sp>
        </p:grpSp>
        <p:sp>
          <p:nvSpPr>
            <p:cNvPr id="91" name="ZoneTexte 90">
              <a:extLst>
                <a:ext uri="{FF2B5EF4-FFF2-40B4-BE49-F238E27FC236}">
                  <a16:creationId xmlns:a16="http://schemas.microsoft.com/office/drawing/2014/main" id="{CA0B9910-D9D4-4615-8C95-B7E8D5D59927}"/>
                </a:ext>
              </a:extLst>
            </p:cNvPr>
            <p:cNvSpPr txBox="1"/>
            <p:nvPr/>
          </p:nvSpPr>
          <p:spPr>
            <a:xfrm>
              <a:off x="386874" y="3375409"/>
              <a:ext cx="1588278" cy="338554"/>
            </a:xfrm>
            <a:prstGeom prst="rect">
              <a:avLst/>
            </a:prstGeom>
            <a:noFill/>
          </p:spPr>
          <p:txBody>
            <a:bodyPr wrap="none" rtlCol="0">
              <a:spAutoFit/>
            </a:bodyPr>
            <a:lstStyle/>
            <a:p>
              <a:r>
                <a:rPr lang="fr-FR" sz="1600" dirty="0">
                  <a:solidFill>
                    <a:srgbClr val="8D9596"/>
                  </a:solidFill>
                  <a:latin typeface="Berlin Sans FB Demi" panose="020E0802020502020306" pitchFamily="34" charset="0"/>
                </a:rPr>
                <a:t>La technologie</a:t>
              </a:r>
            </a:p>
          </p:txBody>
        </p:sp>
        <p:sp>
          <p:nvSpPr>
            <p:cNvPr id="92" name="ZoneTexte 91">
              <a:extLst>
                <a:ext uri="{FF2B5EF4-FFF2-40B4-BE49-F238E27FC236}">
                  <a16:creationId xmlns:a16="http://schemas.microsoft.com/office/drawing/2014/main" id="{628A0091-A42E-4478-A8D2-1966CD90DB38}"/>
                </a:ext>
              </a:extLst>
            </p:cNvPr>
            <p:cNvSpPr txBox="1"/>
            <p:nvPr/>
          </p:nvSpPr>
          <p:spPr>
            <a:xfrm>
              <a:off x="301278" y="3623346"/>
              <a:ext cx="4507610" cy="1785104"/>
            </a:xfrm>
            <a:prstGeom prst="rect">
              <a:avLst/>
            </a:prstGeom>
            <a:noFill/>
          </p:spPr>
          <p:txBody>
            <a:bodyPr wrap="square" rtlCol="0">
              <a:spAutoFit/>
            </a:bodyPr>
            <a:lstStyle/>
            <a:p>
              <a:pPr algn="just"/>
              <a:r>
                <a:rPr lang="fr-FR" sz="1000" dirty="0">
                  <a:latin typeface="Arial" panose="020B0604020202020204" pitchFamily="34" charset="0"/>
                  <a:cs typeface="Arial" panose="020B0604020202020204" pitchFamily="34" charset="0"/>
                </a:rPr>
                <a:t>Les kinases LIMK1 et LIMK2 régulent la dynamique du cytosquelette en contrôlant le remodelage des filaments d’actine et des microtubules. Aussi, ces </a:t>
              </a:r>
              <a:r>
                <a:rPr lang="fr-FR" sz="1000" dirty="0" err="1">
                  <a:latin typeface="Arial" panose="020B0604020202020204" pitchFamily="34" charset="0"/>
                  <a:cs typeface="Arial" panose="020B0604020202020204" pitchFamily="34" charset="0"/>
                </a:rPr>
                <a:t>LIMKs</a:t>
              </a:r>
              <a:r>
                <a:rPr lang="fr-FR" sz="1000" dirty="0">
                  <a:latin typeface="Arial" panose="020B0604020202020204" pitchFamily="34" charset="0"/>
                  <a:cs typeface="Arial" panose="020B0604020202020204" pitchFamily="34" charset="0"/>
                </a:rPr>
                <a:t> constituent de nouvelles cibles thérapeutiques pour toutes les pathologies dans lesquelles le remaniement du cytosquelette intervient, en particulier le cancer.</a:t>
              </a:r>
            </a:p>
            <a:p>
              <a:pPr algn="just"/>
              <a:r>
                <a:rPr lang="fr-FR" sz="1000" dirty="0">
                  <a:latin typeface="Arial" panose="020B0604020202020204" pitchFamily="34" charset="0"/>
                  <a:cs typeface="Arial" panose="020B0604020202020204" pitchFamily="34" charset="0"/>
                </a:rPr>
                <a:t>Les inventeurs ont développé une famille d’inhibiteurs ciblant spécifiquement et sélectivement ces kinases. Ces composés inhibent la prolifération et la migration cellulaire de différentes lignées cellulaires et modifient la structure du cytosquelette de ces cellules. Un essai </a:t>
              </a:r>
              <a:r>
                <a:rPr lang="fr-FR" sz="1000" i="1" dirty="0">
                  <a:latin typeface="Arial" panose="020B0604020202020204" pitchFamily="34" charset="0"/>
                  <a:cs typeface="Arial" panose="020B0604020202020204" pitchFamily="34" charset="0"/>
                </a:rPr>
                <a:t>in vivo </a:t>
              </a:r>
              <a:r>
                <a:rPr lang="fr-FR" sz="1000" dirty="0">
                  <a:latin typeface="Arial" panose="020B0604020202020204" pitchFamily="34" charset="0"/>
                  <a:cs typeface="Arial" panose="020B0604020202020204" pitchFamily="34" charset="0"/>
                </a:rPr>
                <a:t>a montré qu’un de ces composés réduit de quasiment 50% la taille des tumeurs primaires chez des modèles murins d’ostéosarcome.</a:t>
              </a:r>
            </a:p>
          </p:txBody>
        </p:sp>
      </p:grpSp>
      <p:grpSp>
        <p:nvGrpSpPr>
          <p:cNvPr id="9" name="Groupe 8"/>
          <p:cNvGrpSpPr/>
          <p:nvPr/>
        </p:nvGrpSpPr>
        <p:grpSpPr>
          <a:xfrm>
            <a:off x="0" y="1720638"/>
            <a:ext cx="4808889" cy="1417065"/>
            <a:chOff x="0" y="1739688"/>
            <a:chExt cx="4808889" cy="1417065"/>
          </a:xfrm>
        </p:grpSpPr>
        <p:grpSp>
          <p:nvGrpSpPr>
            <p:cNvPr id="79" name="Groupe 78">
              <a:extLst>
                <a:ext uri="{FF2B5EF4-FFF2-40B4-BE49-F238E27FC236}">
                  <a16:creationId xmlns:a16="http://schemas.microsoft.com/office/drawing/2014/main" id="{6C7AA7CC-0F16-4BD3-9463-BAE353E66F28}"/>
                </a:ext>
              </a:extLst>
            </p:cNvPr>
            <p:cNvGrpSpPr/>
            <p:nvPr/>
          </p:nvGrpSpPr>
          <p:grpSpPr>
            <a:xfrm>
              <a:off x="0" y="1852614"/>
              <a:ext cx="384475" cy="127000"/>
              <a:chOff x="1524001" y="1852614"/>
              <a:chExt cx="384475" cy="127000"/>
            </a:xfrm>
          </p:grpSpPr>
          <p:sp>
            <p:nvSpPr>
              <p:cNvPr id="80" name="Flèche : pentagone 79">
                <a:extLst>
                  <a:ext uri="{FF2B5EF4-FFF2-40B4-BE49-F238E27FC236}">
                    <a16:creationId xmlns:a16="http://schemas.microsoft.com/office/drawing/2014/main" id="{8D742A1D-1C0B-4D88-9FB7-5164E8D2F793}"/>
                  </a:ext>
                </a:extLst>
              </p:cNvPr>
              <p:cNvSpPr/>
              <p:nvPr/>
            </p:nvSpPr>
            <p:spPr>
              <a:xfrm>
                <a:off x="1524001" y="1852614"/>
                <a:ext cx="274124" cy="127000"/>
              </a:xfrm>
              <a:prstGeom prst="homePlate">
                <a:avLst>
                  <a:gd name="adj" fmla="val 63125"/>
                </a:avLst>
              </a:prstGeom>
              <a:solidFill>
                <a:srgbClr val="39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85" name="Flèche : chevron 84">
                <a:extLst>
                  <a:ext uri="{FF2B5EF4-FFF2-40B4-BE49-F238E27FC236}">
                    <a16:creationId xmlns:a16="http://schemas.microsoft.com/office/drawing/2014/main" id="{99165010-0F0D-4AED-AF40-4BF57A80891D}"/>
                  </a:ext>
                </a:extLst>
              </p:cNvPr>
              <p:cNvSpPr/>
              <p:nvPr/>
            </p:nvSpPr>
            <p:spPr>
              <a:xfrm>
                <a:off x="1764872" y="1852614"/>
                <a:ext cx="143604" cy="127000"/>
              </a:xfrm>
              <a:prstGeom prst="chevron">
                <a:avLst>
                  <a:gd name="adj" fmla="val 66875"/>
                </a:avLst>
              </a:prstGeom>
              <a:solidFill>
                <a:srgbClr val="39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p:txBody>
          </p:sp>
        </p:grpSp>
        <p:sp>
          <p:nvSpPr>
            <p:cNvPr id="86" name="ZoneTexte 85">
              <a:extLst>
                <a:ext uri="{FF2B5EF4-FFF2-40B4-BE49-F238E27FC236}">
                  <a16:creationId xmlns:a16="http://schemas.microsoft.com/office/drawing/2014/main" id="{0F539AB7-907B-4F1C-ADB5-B30ADFA55199}"/>
                </a:ext>
              </a:extLst>
            </p:cNvPr>
            <p:cNvSpPr txBox="1"/>
            <p:nvPr/>
          </p:nvSpPr>
          <p:spPr>
            <a:xfrm>
              <a:off x="372579" y="1739688"/>
              <a:ext cx="998991" cy="338554"/>
            </a:xfrm>
            <a:prstGeom prst="rect">
              <a:avLst/>
            </a:prstGeom>
            <a:noFill/>
          </p:spPr>
          <p:txBody>
            <a:bodyPr wrap="none" rtlCol="0">
              <a:spAutoFit/>
            </a:bodyPr>
            <a:lstStyle/>
            <a:p>
              <a:r>
                <a:rPr lang="fr-FR" sz="1600" dirty="0">
                  <a:solidFill>
                    <a:srgbClr val="399BA5"/>
                  </a:solidFill>
                  <a:latin typeface="Berlin Sans FB Demi" panose="020E0802020502020306" pitchFamily="34" charset="0"/>
                </a:rPr>
                <a:t>Contexte</a:t>
              </a:r>
            </a:p>
          </p:txBody>
        </p:sp>
        <p:sp>
          <p:nvSpPr>
            <p:cNvPr id="93" name="ZoneTexte 92">
              <a:extLst>
                <a:ext uri="{FF2B5EF4-FFF2-40B4-BE49-F238E27FC236}">
                  <a16:creationId xmlns:a16="http://schemas.microsoft.com/office/drawing/2014/main" id="{631108E6-A202-41F7-955F-7FA94BD4A280}"/>
                </a:ext>
              </a:extLst>
            </p:cNvPr>
            <p:cNvSpPr txBox="1"/>
            <p:nvPr/>
          </p:nvSpPr>
          <p:spPr>
            <a:xfrm>
              <a:off x="301279" y="1987202"/>
              <a:ext cx="4507610" cy="1169551"/>
            </a:xfrm>
            <a:prstGeom prst="rect">
              <a:avLst/>
            </a:prstGeom>
            <a:noFill/>
          </p:spPr>
          <p:txBody>
            <a:bodyPr wrap="square" rtlCol="0">
              <a:spAutoFit/>
            </a:bodyPr>
            <a:lstStyle/>
            <a:p>
              <a:pPr algn="just"/>
              <a:r>
                <a:rPr lang="fr-FR" sz="1000" dirty="0">
                  <a:latin typeface="Arial" panose="020B0604020202020204" pitchFamily="34" charset="0"/>
                  <a:cs typeface="Arial" panose="020B0604020202020204" pitchFamily="34" charset="0"/>
                </a:rPr>
                <a:t>Certains cancers restent résistants aux thérapies actuelles, comme le glioblastome et l’ostéosarcome. Les patients atteints du glioblastome, cancer cérébral le plus fréquent chez l’adulte, ont une survie à 5 ans avoisinant seulement les 5%. Les traitements actuels sont lourds et peu efficaces. Les ostéosarcomes sont aussi des cancers particulièrement agressifs. Ils touchent des sujets jeunes et ont un potentiel métastatique très élevé, avec un taux de survie faible en présence de métastases au diagnostic.</a:t>
              </a:r>
            </a:p>
          </p:txBody>
        </p:sp>
      </p:grpSp>
      <p:sp>
        <p:nvSpPr>
          <p:cNvPr id="95" name="Rectangle 94">
            <a:extLst>
              <a:ext uri="{FF2B5EF4-FFF2-40B4-BE49-F238E27FC236}">
                <a16:creationId xmlns:a16="http://schemas.microsoft.com/office/drawing/2014/main" id="{163A87F7-A9A9-4FFF-96AD-985F6FB42CF9}"/>
              </a:ext>
            </a:extLst>
          </p:cNvPr>
          <p:cNvSpPr/>
          <p:nvPr/>
        </p:nvSpPr>
        <p:spPr>
          <a:xfrm>
            <a:off x="2698520" y="1183354"/>
            <a:ext cx="4226640" cy="353943"/>
          </a:xfrm>
          <a:prstGeom prst="rect">
            <a:avLst/>
          </a:prstGeom>
        </p:spPr>
        <p:txBody>
          <a:bodyPr wrap="square">
            <a:spAutoFit/>
          </a:bodyPr>
          <a:lstStyle/>
          <a:p>
            <a:pPr algn="ctr"/>
            <a:r>
              <a:rPr lang="fr-FR" sz="1700" i="1" dirty="0">
                <a:solidFill>
                  <a:schemeClr val="bg1"/>
                </a:solidFill>
                <a:latin typeface="Berlin Sans FB" panose="020E0602020502020306" pitchFamily="34" charset="0"/>
              </a:rPr>
              <a:t>Thérapie ciblée contre les cancers</a:t>
            </a:r>
          </a:p>
        </p:txBody>
      </p:sp>
      <p:grpSp>
        <p:nvGrpSpPr>
          <p:cNvPr id="16" name="Groupe 15">
            <a:extLst>
              <a:ext uri="{FF2B5EF4-FFF2-40B4-BE49-F238E27FC236}">
                <a16:creationId xmlns:a16="http://schemas.microsoft.com/office/drawing/2014/main" id="{5F74C627-1504-451E-BEEF-C1CB4ADED7C2}"/>
              </a:ext>
            </a:extLst>
          </p:cNvPr>
          <p:cNvGrpSpPr/>
          <p:nvPr/>
        </p:nvGrpSpPr>
        <p:grpSpPr>
          <a:xfrm>
            <a:off x="5207724" y="1756012"/>
            <a:ext cx="1508667" cy="406800"/>
            <a:chOff x="5207724" y="1910000"/>
            <a:chExt cx="1508667" cy="406800"/>
          </a:xfrm>
        </p:grpSpPr>
        <p:sp>
          <p:nvSpPr>
            <p:cNvPr id="57" name="ZoneTexte 56">
              <a:extLst>
                <a:ext uri="{FF2B5EF4-FFF2-40B4-BE49-F238E27FC236}">
                  <a16:creationId xmlns:a16="http://schemas.microsoft.com/office/drawing/2014/main" id="{D8E4E890-E2D1-4695-8748-D06257587009}"/>
                </a:ext>
              </a:extLst>
            </p:cNvPr>
            <p:cNvSpPr txBox="1"/>
            <p:nvPr/>
          </p:nvSpPr>
          <p:spPr>
            <a:xfrm>
              <a:off x="5598777" y="1963979"/>
              <a:ext cx="1117614" cy="307777"/>
            </a:xfrm>
            <a:prstGeom prst="rect">
              <a:avLst/>
            </a:prstGeom>
            <a:noFill/>
          </p:spPr>
          <p:txBody>
            <a:bodyPr wrap="none" rtlCol="0">
              <a:spAutoFit/>
            </a:bodyPr>
            <a:lstStyle/>
            <a:p>
              <a:r>
                <a:rPr lang="fr-FR" sz="1400" dirty="0">
                  <a:latin typeface="Berlin Sans FB" panose="020E0602020502020306" pitchFamily="34" charset="0"/>
                </a:rPr>
                <a:t>Laboratoires</a:t>
              </a:r>
            </a:p>
          </p:txBody>
        </p:sp>
        <p:pic>
          <p:nvPicPr>
            <p:cNvPr id="83" name="Graphique 82">
              <a:extLst>
                <a:ext uri="{FF2B5EF4-FFF2-40B4-BE49-F238E27FC236}">
                  <a16:creationId xmlns:a16="http://schemas.microsoft.com/office/drawing/2014/main" id="{6CC3792E-A70C-48E1-B9C9-6450AB3AD84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07724" y="1910000"/>
              <a:ext cx="357263" cy="406800"/>
            </a:xfrm>
            <a:prstGeom prst="rect">
              <a:avLst/>
            </a:prstGeom>
          </p:spPr>
        </p:pic>
      </p:grpSp>
      <p:grpSp>
        <p:nvGrpSpPr>
          <p:cNvPr id="66" name="Groupe 65">
            <a:extLst>
              <a:ext uri="{FF2B5EF4-FFF2-40B4-BE49-F238E27FC236}">
                <a16:creationId xmlns:a16="http://schemas.microsoft.com/office/drawing/2014/main" id="{2EA99E61-E2EE-42CD-998A-98C85675AF85}"/>
              </a:ext>
            </a:extLst>
          </p:cNvPr>
          <p:cNvGrpSpPr/>
          <p:nvPr/>
        </p:nvGrpSpPr>
        <p:grpSpPr>
          <a:xfrm>
            <a:off x="252605" y="164974"/>
            <a:ext cx="710451" cy="772357"/>
            <a:chOff x="252605" y="164974"/>
            <a:chExt cx="710451" cy="772357"/>
          </a:xfrm>
        </p:grpSpPr>
        <p:pic>
          <p:nvPicPr>
            <p:cNvPr id="67" name="Graphique 9">
              <a:extLst>
                <a:ext uri="{FF2B5EF4-FFF2-40B4-BE49-F238E27FC236}">
                  <a16:creationId xmlns:a16="http://schemas.microsoft.com/office/drawing/2014/main" id="{F20AEB84-43C2-4B7D-899F-974AD4CB7A6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1830" y="164974"/>
              <a:ext cx="612000" cy="612000"/>
            </a:xfrm>
            <a:prstGeom prst="rect">
              <a:avLst/>
            </a:prstGeom>
          </p:spPr>
        </p:pic>
        <p:sp>
          <p:nvSpPr>
            <p:cNvPr id="68" name="ZoneTexte 67">
              <a:extLst>
                <a:ext uri="{FF2B5EF4-FFF2-40B4-BE49-F238E27FC236}">
                  <a16:creationId xmlns:a16="http://schemas.microsoft.com/office/drawing/2014/main" id="{706A7E88-F778-415B-83DD-3D974D0A14FD}"/>
                </a:ext>
              </a:extLst>
            </p:cNvPr>
            <p:cNvSpPr txBox="1"/>
            <p:nvPr/>
          </p:nvSpPr>
          <p:spPr>
            <a:xfrm>
              <a:off x="252605" y="752665"/>
              <a:ext cx="710451" cy="184666"/>
            </a:xfrm>
            <a:prstGeom prst="rect">
              <a:avLst/>
            </a:prstGeom>
            <a:noFill/>
          </p:spPr>
          <p:txBody>
            <a:bodyPr wrap="none" rtlCol="0">
              <a:spAutoFit/>
            </a:bodyPr>
            <a:lstStyle/>
            <a:p>
              <a:pPr algn="ctr"/>
              <a:r>
                <a:rPr lang="fr-FR" sz="600" dirty="0">
                  <a:solidFill>
                    <a:schemeClr val="bg1"/>
                  </a:solidFill>
                  <a:latin typeface="Berlin Sans FB" panose="020E0602020502020306" pitchFamily="34" charset="0"/>
                </a:rPr>
                <a:t>Biologie et santé</a:t>
              </a:r>
            </a:p>
          </p:txBody>
        </p:sp>
      </p:grpSp>
      <p:pic>
        <p:nvPicPr>
          <p:cNvPr id="8" name="Imag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67694" y="2189467"/>
            <a:ext cx="697383" cy="1069321"/>
          </a:xfrm>
          <a:prstGeom prst="rect">
            <a:avLst/>
          </a:prstGeom>
        </p:spPr>
      </p:pic>
      <p:pic>
        <p:nvPicPr>
          <p:cNvPr id="10" name="Image 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13367" y="2408776"/>
            <a:ext cx="903428" cy="529596"/>
          </a:xfrm>
          <a:prstGeom prst="rect">
            <a:avLst/>
          </a:prstGeom>
        </p:spPr>
      </p:pic>
      <p:pic>
        <p:nvPicPr>
          <p:cNvPr id="71" name="Picture 8"/>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399345" y="7407360"/>
            <a:ext cx="1867606" cy="157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1"/>
          <p:cNvPicPr/>
          <p:nvPr/>
        </p:nvPicPr>
        <p:blipFill>
          <a:blip r:embed="rId17">
            <a:extLst>
              <a:ext uri="{28A0092B-C50C-407E-A947-70E740481C1C}">
                <a14:useLocalDpi xmlns:a14="http://schemas.microsoft.com/office/drawing/2010/main" val="0"/>
              </a:ext>
            </a:extLst>
          </a:blip>
          <a:srcRect/>
          <a:stretch>
            <a:fillRect/>
          </a:stretch>
        </p:blipFill>
        <p:spPr bwMode="auto">
          <a:xfrm>
            <a:off x="2811126" y="7641720"/>
            <a:ext cx="1075297" cy="111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0"/>
          <p:cNvPicPr/>
          <p:nvPr/>
        </p:nvPicPr>
        <p:blipFill>
          <a:blip r:embed="rId18">
            <a:extLst>
              <a:ext uri="{28A0092B-C50C-407E-A947-70E740481C1C}">
                <a14:useLocalDpi xmlns:a14="http://schemas.microsoft.com/office/drawing/2010/main" val="0"/>
              </a:ext>
            </a:extLst>
          </a:blip>
          <a:srcRect/>
          <a:stretch>
            <a:fillRect/>
          </a:stretch>
        </p:blipFill>
        <p:spPr bwMode="auto">
          <a:xfrm>
            <a:off x="4438649" y="7641720"/>
            <a:ext cx="1755996" cy="133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ZoneTexte 68">
            <a:extLst>
              <a:ext uri="{FF2B5EF4-FFF2-40B4-BE49-F238E27FC236}">
                <a16:creationId xmlns:a16="http://schemas.microsoft.com/office/drawing/2014/main" id="{F6A105B4-F818-440E-88FD-B5AD9E7E0B4F}"/>
              </a:ext>
            </a:extLst>
          </p:cNvPr>
          <p:cNvSpPr txBox="1"/>
          <p:nvPr/>
        </p:nvSpPr>
        <p:spPr>
          <a:xfrm>
            <a:off x="4860337" y="9252556"/>
            <a:ext cx="1997663" cy="646331"/>
          </a:xfrm>
          <a:prstGeom prst="rect">
            <a:avLst/>
          </a:prstGeom>
          <a:noFill/>
        </p:spPr>
        <p:txBody>
          <a:bodyPr wrap="none" rtlCol="0">
            <a:spAutoFit/>
          </a:bodyPr>
          <a:lstStyle/>
          <a:p>
            <a:pPr algn="r"/>
            <a:r>
              <a:rPr lang="fr-FR" sz="900" dirty="0">
                <a:solidFill>
                  <a:schemeClr val="bg1"/>
                </a:solidFill>
                <a:latin typeface="Berlin Sans FB Demi" panose="020E0802020502020306" pitchFamily="34" charset="0"/>
              </a:rPr>
              <a:t>Kévin BESNIER</a:t>
            </a:r>
          </a:p>
          <a:p>
            <a:pPr algn="r"/>
            <a:r>
              <a:rPr lang="fr-FR" sz="900" dirty="0">
                <a:solidFill>
                  <a:schemeClr val="bg1"/>
                </a:solidFill>
                <a:latin typeface="Berlin Sans FB Demi" panose="020E0802020502020306" pitchFamily="34" charset="0"/>
              </a:rPr>
              <a:t>Chargé de transfert de technologies</a:t>
            </a:r>
          </a:p>
          <a:p>
            <a:pPr algn="r"/>
            <a:r>
              <a:rPr lang="fr-FR" sz="900" dirty="0">
                <a:solidFill>
                  <a:schemeClr val="bg1"/>
                </a:solidFill>
                <a:latin typeface="Berlin Sans FB Demi" panose="020E0802020502020306" pitchFamily="34" charset="0"/>
              </a:rPr>
              <a:t>kevin.besnier@univ-orleans.fr</a:t>
            </a:r>
          </a:p>
          <a:p>
            <a:pPr algn="r"/>
            <a:r>
              <a:rPr lang="fr-FR" sz="900" dirty="0">
                <a:solidFill>
                  <a:schemeClr val="bg1"/>
                </a:solidFill>
                <a:latin typeface="Berlin Sans FB Demi" panose="020E0802020502020306" pitchFamily="34" charset="0"/>
              </a:rPr>
              <a:t>07.78.47.30.89</a:t>
            </a:r>
          </a:p>
        </p:txBody>
      </p:sp>
      <p:sp>
        <p:nvSpPr>
          <p:cNvPr id="97" name="ZoneTexte 96">
            <a:extLst>
              <a:ext uri="{FF2B5EF4-FFF2-40B4-BE49-F238E27FC236}">
                <a16:creationId xmlns:a16="http://schemas.microsoft.com/office/drawing/2014/main" id="{7969B823-4904-4364-B37A-1B40627B818B}"/>
              </a:ext>
            </a:extLst>
          </p:cNvPr>
          <p:cNvSpPr txBox="1"/>
          <p:nvPr/>
        </p:nvSpPr>
        <p:spPr>
          <a:xfrm>
            <a:off x="6399637" y="9099443"/>
            <a:ext cx="526106" cy="184666"/>
          </a:xfrm>
          <a:prstGeom prst="rect">
            <a:avLst/>
          </a:prstGeom>
          <a:noFill/>
        </p:spPr>
        <p:txBody>
          <a:bodyPr wrap="none" rtlCol="0">
            <a:spAutoFit/>
          </a:bodyPr>
          <a:lstStyle/>
          <a:p>
            <a:r>
              <a:rPr lang="fr-FR" sz="600" i="1" dirty="0"/>
              <a:t>v20230405</a:t>
            </a:r>
          </a:p>
        </p:txBody>
      </p:sp>
      <p:pic>
        <p:nvPicPr>
          <p:cNvPr id="99" name="Picture 2" descr="cid:image001.png@01D94156.315E8050">
            <a:extLst>
              <a:ext uri="{FF2B5EF4-FFF2-40B4-BE49-F238E27FC236}">
                <a16:creationId xmlns:a16="http://schemas.microsoft.com/office/drawing/2014/main" id="{348DDD5F-D7A2-40B9-9187-4C9D0629B5F5}"/>
              </a:ext>
            </a:extLst>
          </p:cNvPr>
          <p:cNvPicPr>
            <a:picLocks noChangeAspect="1" noChangeArrowheads="1"/>
          </p:cNvPicPr>
          <p:nvPr/>
        </p:nvPicPr>
        <p:blipFill>
          <a:blip r:embed="rId19" r:link="rId20" cstate="hqprint">
            <a:extLst>
              <a:ext uri="{28A0092B-C50C-407E-A947-70E740481C1C}">
                <a14:useLocalDpi xmlns:a14="http://schemas.microsoft.com/office/drawing/2010/main" val="0"/>
              </a:ext>
            </a:extLst>
          </a:blip>
          <a:srcRect/>
          <a:stretch>
            <a:fillRect/>
          </a:stretch>
        </p:blipFill>
        <p:spPr bwMode="auto">
          <a:xfrm>
            <a:off x="2201217" y="9450374"/>
            <a:ext cx="5184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0" name="Image 2">
            <a:extLst>
              <a:ext uri="{FF2B5EF4-FFF2-40B4-BE49-F238E27FC236}">
                <a16:creationId xmlns:a16="http://schemas.microsoft.com/office/drawing/2014/main" id="{83DF6B7E-0953-4F71-BAEF-E2ED58F49EF1}"/>
              </a:ext>
            </a:extLst>
          </p:cNvPr>
          <p:cNvPicPr>
            <a:picLocks noChangeAspect="1" noChangeArrowheads="1"/>
          </p:cNvPicPr>
          <p:nvPr/>
        </p:nvPicPr>
        <p:blipFill>
          <a:blip r:embed="rId21" cstate="hqprint">
            <a:extLst>
              <a:ext uri="{28A0092B-C50C-407E-A947-70E740481C1C}">
                <a14:useLocalDpi xmlns:a14="http://schemas.microsoft.com/office/drawing/2010/main" val="0"/>
              </a:ext>
            </a:extLst>
          </a:blip>
          <a:srcRect/>
          <a:stretch>
            <a:fillRect/>
          </a:stretch>
        </p:blipFill>
        <p:spPr bwMode="auto">
          <a:xfrm>
            <a:off x="1813410" y="9450374"/>
            <a:ext cx="293084" cy="288000"/>
          </a:xfrm>
          <a:prstGeom prst="rect">
            <a:avLst/>
          </a:prstGeom>
          <a:solidFill>
            <a:schemeClr val="bg1"/>
          </a:solidFill>
        </p:spPr>
      </p:pic>
      <p:pic>
        <p:nvPicPr>
          <p:cNvPr id="101" name="Picture 2" descr="communication et publicité 2021-2027 | Europe en Auvergne-Rhône-Alpes">
            <a:extLst>
              <a:ext uri="{FF2B5EF4-FFF2-40B4-BE49-F238E27FC236}">
                <a16:creationId xmlns:a16="http://schemas.microsoft.com/office/drawing/2014/main" id="{5E380D3C-A307-4FDC-9638-BBD9A48E505E}"/>
              </a:ext>
            </a:extLst>
          </p:cNvPr>
          <p:cNvPicPr>
            <a:picLocks noChangeAspect="1" noChangeArrowheads="1"/>
          </p:cNvPicPr>
          <p:nvPr/>
        </p:nvPicPr>
        <p:blipFill rotWithShape="1">
          <a:blip r:embed="rId22" cstate="hqprint">
            <a:extLst>
              <a:ext uri="{28A0092B-C50C-407E-A947-70E740481C1C}">
                <a14:useLocalDpi xmlns:a14="http://schemas.microsoft.com/office/drawing/2010/main" val="0"/>
              </a:ext>
            </a:extLst>
          </a:blip>
          <a:srcRect r="4652"/>
          <a:stretch/>
        </p:blipFill>
        <p:spPr bwMode="auto">
          <a:xfrm>
            <a:off x="2814340" y="9450374"/>
            <a:ext cx="1309364"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4" name="Graphique 103">
            <a:extLst>
              <a:ext uri="{FF2B5EF4-FFF2-40B4-BE49-F238E27FC236}">
                <a16:creationId xmlns:a16="http://schemas.microsoft.com/office/drawing/2014/main" id="{E79827D7-63F0-4EBC-84AB-E9B318CE1AA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30687" y="9450374"/>
            <a:ext cx="288000" cy="288000"/>
          </a:xfrm>
          <a:prstGeom prst="rect">
            <a:avLst/>
          </a:prstGeom>
        </p:spPr>
      </p:pic>
      <p:pic>
        <p:nvPicPr>
          <p:cNvPr id="105" name="Image 104">
            <a:extLst>
              <a:ext uri="{FF2B5EF4-FFF2-40B4-BE49-F238E27FC236}">
                <a16:creationId xmlns:a16="http://schemas.microsoft.com/office/drawing/2014/main" id="{EBF1DD1A-D244-4314-93B4-CE73D81D968F}"/>
              </a:ext>
            </a:extLst>
          </p:cNvPr>
          <p:cNvPicPr>
            <a:picLocks noChangeAspect="1"/>
          </p:cNvPicPr>
          <p:nvPr/>
        </p:nvPicPr>
        <p:blipFill rotWithShape="1">
          <a:blip r:embed="rId25" cstate="hqprint">
            <a:extLst>
              <a:ext uri="{28A0092B-C50C-407E-A947-70E740481C1C}">
                <a14:useLocalDpi xmlns:a14="http://schemas.microsoft.com/office/drawing/2010/main" val="0"/>
              </a:ext>
            </a:extLst>
          </a:blip>
          <a:srcRect l="2898" t="10336" r="5952" b="5805"/>
          <a:stretch/>
        </p:blipFill>
        <p:spPr>
          <a:xfrm>
            <a:off x="4218428" y="9450374"/>
            <a:ext cx="722389" cy="288000"/>
          </a:xfrm>
          <a:prstGeom prst="rect">
            <a:avLst/>
          </a:prstGeom>
        </p:spPr>
      </p:pic>
    </p:spTree>
    <p:extLst>
      <p:ext uri="{BB962C8B-B14F-4D97-AF65-F5344CB8AC3E}">
        <p14:creationId xmlns:p14="http://schemas.microsoft.com/office/powerpoint/2010/main" val="382189790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12476</TotalTime>
  <Words>372</Words>
  <Application>Microsoft Office PowerPoint</Application>
  <PresentationFormat>Format A4 (210 x 297 mm)</PresentationFormat>
  <Paragraphs>39</Paragraphs>
  <Slides>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Arial</vt:lpstr>
      <vt:lpstr>Berlin Sans FB</vt:lpstr>
      <vt:lpstr>Berlin Sans FB Demi</vt:lpstr>
      <vt:lpstr>Calibri</vt:lpstr>
      <vt:lpstr>Calibri Light</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Meley Daniel</dc:creator>
  <cp:lastModifiedBy>Sophie Queraud</cp:lastModifiedBy>
  <cp:revision>228</cp:revision>
  <dcterms:created xsi:type="dcterms:W3CDTF">2020-01-21T14:45:27Z</dcterms:created>
  <dcterms:modified xsi:type="dcterms:W3CDTF">2023-11-07T15:27:41Z</dcterms:modified>
</cp:coreProperties>
</file>